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V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6" r:id="rId2"/>
    <p:sldId id="271" r:id="rId3"/>
    <p:sldId id="305" r:id="rId4"/>
    <p:sldId id="290" r:id="rId5"/>
    <p:sldId id="303" r:id="rId6"/>
    <p:sldId id="291" r:id="rId7"/>
    <p:sldId id="301" r:id="rId8"/>
    <p:sldId id="292" r:id="rId9"/>
    <p:sldId id="300" r:id="rId10"/>
    <p:sldId id="304" r:id="rId11"/>
    <p:sldId id="306" r:id="rId12"/>
    <p:sldId id="296" r:id="rId13"/>
  </p:sldIdLst>
  <p:sldSz cx="24384000" cy="137160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8E80"/>
    <a:srgbClr val="FFFFFF"/>
    <a:srgbClr val="494139"/>
    <a:srgbClr val="E4E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74"/>
  </p:normalViewPr>
  <p:slideViewPr>
    <p:cSldViewPr snapToGrid="0">
      <p:cViewPr varScale="1">
        <p:scale>
          <a:sx n="38" d="100"/>
          <a:sy n="38" d="100"/>
        </p:scale>
        <p:origin x="974" y="269"/>
      </p:cViewPr>
      <p:guideLst>
        <p:guide orient="horz" pos="4320"/>
        <p:guide pos="76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BDAB67-5B05-420C-A03D-21F0C59BE5ED}" type="datetimeFigureOut">
              <a:rPr lang="en-US" smtClean="0"/>
              <a:t>8/22/2025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070681D-A43A-4418-A3A0-87D708E6F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79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553767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13"/>
          </p:nvPr>
        </p:nvSpPr>
        <p:spPr>
          <a:xfrm>
            <a:off x="5334000" y="946546"/>
            <a:ext cx="13716001" cy="83046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quarter" idx="13"/>
          </p:nvPr>
        </p:nvSpPr>
        <p:spPr>
          <a:xfrm>
            <a:off x="12495609" y="3643312"/>
            <a:ext cx="7500938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2495609" y="7161609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2495609" y="1250156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4387453" y="1250156"/>
            <a:ext cx="7500938" cy="112156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55" r:id="rId3"/>
    <p:sldLayoutId id="2147483656" r:id="rId4"/>
    <p:sldLayoutId id="2147483657" r:id="rId5"/>
    <p:sldLayoutId id="2147483658" r:id="rId6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764B86-80DE-C895-93CC-95900CF5D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F73255-344C-92A6-DD8F-C52C3EFF8F04}"/>
              </a:ext>
            </a:extLst>
          </p:cNvPr>
          <p:cNvSpPr txBox="1"/>
          <p:nvPr/>
        </p:nvSpPr>
        <p:spPr>
          <a:xfrm>
            <a:off x="69272" y="8098971"/>
            <a:ext cx="24245455" cy="24006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AE" sz="9600" u="sng" dirty="0">
                <a:solidFill>
                  <a:srgbClr val="9C8E80"/>
                </a:solidFill>
                <a:latin typeface="+mn-lt"/>
              </a:rPr>
              <a:t>السلامة المرورية </a:t>
            </a:r>
          </a:p>
          <a:p>
            <a:pPr rtl="1" hangingPunct="1">
              <a:defRPr/>
            </a:pPr>
            <a:r>
              <a:rPr lang="ar-AE" sz="5400" dirty="0"/>
              <a:t>السلامة المرورية مسؤولية مشتركة تبدأ بالوعي وتستمر بالالتزام</a:t>
            </a:r>
            <a:endParaRPr lang="ar-AE" sz="3600" kern="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852341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C764B86-80DE-C895-93CC-95900CF5D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F1C3B68-1012-202D-9C6F-BB41BB7DCBC9}"/>
              </a:ext>
            </a:extLst>
          </p:cNvPr>
          <p:cNvSpPr txBox="1"/>
          <p:nvPr/>
        </p:nvSpPr>
        <p:spPr>
          <a:xfrm>
            <a:off x="2710425" y="8967752"/>
            <a:ext cx="1896315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9600" dirty="0"/>
              <a:t>قيادتك الآمنة... دليل وعيك ومسؤوليتك</a:t>
            </a:r>
            <a:endParaRPr lang="ar-AE" sz="7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صفاقس دورة تكوينية حول السلامة المرورية - موقع الصحفيين التونسيين بصفاقس">
            <a:extLst>
              <a:ext uri="{FF2B5EF4-FFF2-40B4-BE49-F238E27FC236}">
                <a16:creationId xmlns:a16="http://schemas.microsoft.com/office/drawing/2014/main" id="{23547A5B-CB23-B3F2-FD80-58B629A10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746" y="960972"/>
            <a:ext cx="12984947" cy="7574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348792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2F3FA48-DE44-3C2F-14A5-5D6267148BDC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6FA0CEE-DD86-AE90-0A9E-8822EF2FD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7DCE9B5-5679-7576-1C58-0AA7369494FD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00A04B3-FDBF-CC09-3C65-65849D1F7C4B}"/>
              </a:ext>
            </a:extLst>
          </p:cNvPr>
          <p:cNvSpPr txBox="1"/>
          <p:nvPr/>
        </p:nvSpPr>
        <p:spPr>
          <a:xfrm>
            <a:off x="12890241" y="1508421"/>
            <a:ext cx="12195110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ar-AE" sz="8000" dirty="0"/>
              <a:t>سياسة وزارة الداخلية:</a:t>
            </a:r>
            <a:endParaRPr lang="en-GB" sz="8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2E93F42-6F13-6D06-E1B7-9924DE8D226D}"/>
              </a:ext>
            </a:extLst>
          </p:cNvPr>
          <p:cNvSpPr txBox="1"/>
          <p:nvPr/>
        </p:nvSpPr>
        <p:spPr>
          <a:xfrm>
            <a:off x="4910701" y="4490591"/>
            <a:ext cx="18250678" cy="784830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ar-AE" sz="5600" dirty="0">
                <a:solidFill>
                  <a:srgbClr val="9C8E80"/>
                </a:solidFill>
              </a:rPr>
              <a:t>رؤية</a:t>
            </a:r>
            <a:r>
              <a:rPr lang="ar-AE" sz="5600" dirty="0"/>
              <a:t> وزارة الداخلية بدولة الإمارات العربية المتحدة ان تكون من افضل دول العالم في تحقيق الأمن والسلامة.</a:t>
            </a:r>
          </a:p>
          <a:p>
            <a:pPr algn="r" rtl="1"/>
            <a:endParaRPr lang="ar-AE" sz="5600" dirty="0"/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ar-AE" sz="5600" dirty="0">
                <a:solidFill>
                  <a:srgbClr val="9C8E80"/>
                </a:solidFill>
              </a:rPr>
              <a:t>الرسالة</a:t>
            </a:r>
            <a:r>
              <a:rPr lang="ar-AE" sz="5600" dirty="0"/>
              <a:t> بأن نعمل بفاعلية وكفاءة لتعزيز جودة الحياة لمجتمع الامارات من خلال تقديم خدمات الامن والسلامة بطرق ذكية وبيئة محفزة للابتكار وذلك حفاظاً على الأرواح والأغراض والممتلكات. </a:t>
            </a:r>
          </a:p>
          <a:p>
            <a:pPr algn="r" rtl="1"/>
            <a:endParaRPr lang="ar-AE" sz="5600" dirty="0"/>
          </a:p>
          <a:p>
            <a:pPr marL="457200" indent="-457200" algn="r" rtl="1">
              <a:buFont typeface="Wingdings" panose="05000000000000000000" pitchFamily="2" charset="2"/>
              <a:buChar char="Ø"/>
            </a:pPr>
            <a:r>
              <a:rPr lang="ar-AE" sz="5600" dirty="0">
                <a:solidFill>
                  <a:srgbClr val="9C8E80"/>
                </a:solidFill>
              </a:rPr>
              <a:t>وانطلاقاً مع استراتيجية </a:t>
            </a:r>
            <a:r>
              <a:rPr lang="ar-AE" sz="5600" dirty="0"/>
              <a:t>وزارة الداخلية أقامت القيادة العامة لشرطة الشارقة برامج ودورات ومبادرات في تعزيز سلامة الطريق.</a:t>
            </a:r>
            <a:endParaRPr lang="en-GB" sz="5600" dirty="0"/>
          </a:p>
        </p:txBody>
      </p:sp>
    </p:spTree>
    <p:extLst>
      <p:ext uri="{BB962C8B-B14F-4D97-AF65-F5344CB8AC3E}">
        <p14:creationId xmlns:p14="http://schemas.microsoft.com/office/powerpoint/2010/main" val="427632319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C764B86-80DE-C895-93CC-95900CF5D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F1C3B68-1012-202D-9C6F-BB41BB7DCBC9}"/>
              </a:ext>
            </a:extLst>
          </p:cNvPr>
          <p:cNvSpPr txBox="1"/>
          <p:nvPr/>
        </p:nvSpPr>
        <p:spPr>
          <a:xfrm>
            <a:off x="5990254" y="2887358"/>
            <a:ext cx="16818746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AE" sz="4400" dirty="0"/>
          </a:p>
          <a:p>
            <a:pPr algn="r"/>
            <a:r>
              <a:rPr lang="ar-AE" sz="8000" dirty="0"/>
              <a:t>ما هي السلامة المرورية؟</a:t>
            </a:r>
          </a:p>
          <a:p>
            <a:pPr algn="r"/>
            <a:endParaRPr lang="ar-AE" sz="8000" dirty="0"/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مجموعة من الإجراءات والتعليمات للحفاظ على الأرواح والممتلكات على الطرق.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هدفها تقليل الحوادث وتحقيق قيادة آمنة للجميع.</a:t>
            </a:r>
          </a:p>
        </p:txBody>
      </p:sp>
    </p:spTree>
    <p:extLst>
      <p:ext uri="{BB962C8B-B14F-4D97-AF65-F5344CB8AC3E}">
        <p14:creationId xmlns:p14="http://schemas.microsoft.com/office/powerpoint/2010/main" val="288125428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FA824-5325-98AB-6C5A-9F7C157E5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A412266-F165-2FC8-756C-D04B06F3E73B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77112AE-026F-8F0C-3894-29344B77A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2C33EBD-1F69-430F-DA79-7D55658B02FE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30D3B3F-67FB-0BC9-18C2-40EF0C2D4C4E}"/>
              </a:ext>
            </a:extLst>
          </p:cNvPr>
          <p:cNvSpPr txBox="1"/>
          <p:nvPr/>
        </p:nvSpPr>
        <p:spPr>
          <a:xfrm>
            <a:off x="6139543" y="3080815"/>
            <a:ext cx="16648611" cy="7223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R="0" algn="r" defTabSz="821531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ar-AE" sz="8000" dirty="0"/>
              <a:t>من المسؤول عن السلامة المرورية؟</a:t>
            </a:r>
          </a:p>
          <a:p>
            <a:pPr marR="0" algn="r" defTabSz="821531" rtl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ar-AE" sz="6000" dirty="0"/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الشرطة: ضبط الطرق والمراقبة وإصدار المخالفات.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المدارس والمجتمع: نشر التوعية.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السائقون: الالتزام بالقوانين.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الإعلام: نشر الوعي والتثقيف.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8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87950252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CEE92-533F-E6CE-145B-746A81A2B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C1D9008-83D1-C596-7331-E646A57A3210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19BC62C-42EA-10FA-73A6-BBC0A5065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D6A33D-8541-C675-D335-A81EADC948E7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2" name="TextBox 2">
            <a:extLst>
              <a:ext uri="{FF2B5EF4-FFF2-40B4-BE49-F238E27FC236}">
                <a16:creationId xmlns:a16="http://schemas.microsoft.com/office/drawing/2014/main" id="{2C09457F-909E-F4DC-6E5E-4427CC5DE61A}"/>
              </a:ext>
            </a:extLst>
          </p:cNvPr>
          <p:cNvSpPr txBox="1"/>
          <p:nvPr/>
        </p:nvSpPr>
        <p:spPr>
          <a:xfrm>
            <a:off x="4118311" y="2177143"/>
            <a:ext cx="18963150" cy="62478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8000" dirty="0"/>
              <a:t>أهم أسباب الحوادث:</a:t>
            </a:r>
          </a:p>
          <a:p>
            <a:pPr algn="r"/>
            <a:endParaRPr lang="ar-AE" sz="8000" dirty="0"/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السرعة الزائدة.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استخدام الهاتف أثناء القيادة.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عدم الالتزام بإشارات المرور.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عدم صيانة المركبة.</a:t>
            </a:r>
          </a:p>
        </p:txBody>
      </p:sp>
      <p:pic>
        <p:nvPicPr>
          <p:cNvPr id="10242" name="Picture 2" descr="جراف . . أبرز أسباب حوادث المرور وكيف نتفاداها ؟ - مارشدير">
            <a:extLst>
              <a:ext uri="{FF2B5EF4-FFF2-40B4-BE49-F238E27FC236}">
                <a16:creationId xmlns:a16="http://schemas.microsoft.com/office/drawing/2014/main" id="{95E4FED3-83B9-2FE9-BA52-E589EFBF9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610" y="1731420"/>
            <a:ext cx="9649926" cy="944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35986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79EB622-8F66-5B35-D937-0D065FF0A9DE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4D627A1-A5D4-3BB1-D860-A2AE0846E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B6971E7-33CD-2EB0-1A1A-8930A5DD8944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CF4DD34-3AEE-B49F-5CCF-8661E3D2BBA3}"/>
              </a:ext>
            </a:extLst>
          </p:cNvPr>
          <p:cNvSpPr txBox="1"/>
          <p:nvPr/>
        </p:nvSpPr>
        <p:spPr>
          <a:xfrm>
            <a:off x="12509398" y="2472303"/>
            <a:ext cx="11403252" cy="71711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rtl="1"/>
            <a:r>
              <a:rPr lang="ar-AE" sz="8000" dirty="0"/>
              <a:t>واجبات السائق: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endParaRPr lang="ar-AE" sz="6000" dirty="0"/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القيادة بسرعة مناسبة للطريق.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الالتزام بخط السير.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احترام قواعد المرور.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عدم القيادة في حالة التعب أو الانشغال.</a:t>
            </a:r>
          </a:p>
          <a:p>
            <a:pPr rtl="1"/>
            <a:endParaRPr lang="en-GB" sz="8000" dirty="0"/>
          </a:p>
        </p:txBody>
      </p:sp>
      <p:pic>
        <p:nvPicPr>
          <p:cNvPr id="6149" name="Picture 5" descr="جراف . . أبرز أسباب حوادث المرور وكيف نتفاداها ؟ - مارشدير">
            <a:extLst>
              <a:ext uri="{FF2B5EF4-FFF2-40B4-BE49-F238E27FC236}">
                <a16:creationId xmlns:a16="http://schemas.microsoft.com/office/drawing/2014/main" id="{CFE8AE59-B956-C7B9-F17C-52D236E4D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253" y="2308860"/>
            <a:ext cx="10600824" cy="699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522871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E2AC5-C781-6BB1-F07E-723D0A33E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0ED70F0-B61F-8A7D-4B11-1EB1A7E5BEF6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B523B02-7210-F3E9-E791-E82E0736C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3CB5695-872D-8533-0F47-EBE6602F883D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2" name="TextBox 2">
            <a:extLst>
              <a:ext uri="{FF2B5EF4-FFF2-40B4-BE49-F238E27FC236}">
                <a16:creationId xmlns:a16="http://schemas.microsoft.com/office/drawing/2014/main" id="{844C6BF4-ADF8-2705-CA18-39F0EBACCB6C}"/>
              </a:ext>
            </a:extLst>
          </p:cNvPr>
          <p:cNvSpPr txBox="1"/>
          <p:nvPr/>
        </p:nvSpPr>
        <p:spPr>
          <a:xfrm>
            <a:off x="4118311" y="2177143"/>
            <a:ext cx="18963150" cy="63401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8000" dirty="0"/>
              <a:t>سلامة المركبة: </a:t>
            </a:r>
          </a:p>
          <a:p>
            <a:pPr algn="r"/>
            <a:endParaRPr lang="ar-AE" sz="8000" dirty="0"/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التأكد من صلاحية المكابح والإطارات.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فحص الإضاءة والمرايا.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صيانة دورية لتجنب الأعطال المفاجئة.</a:t>
            </a:r>
          </a:p>
          <a:p>
            <a:pPr algn="r" rtl="1"/>
            <a:endParaRPr lang="ar-SA" sz="6600" dirty="0"/>
          </a:p>
        </p:txBody>
      </p:sp>
    </p:spTree>
    <p:extLst>
      <p:ext uri="{BB962C8B-B14F-4D97-AF65-F5344CB8AC3E}">
        <p14:creationId xmlns:p14="http://schemas.microsoft.com/office/powerpoint/2010/main" val="137613685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E2AC5-C781-6BB1-F07E-723D0A33E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0ED70F0-B61F-8A7D-4B11-1EB1A7E5BEF6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B523B02-7210-F3E9-E791-E82E0736C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3CB5695-872D-8533-0F47-EBE6602F883D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2A62E6F-E23C-CE50-8177-0D4F9D466017}"/>
              </a:ext>
            </a:extLst>
          </p:cNvPr>
          <p:cNvSpPr txBox="1"/>
          <p:nvPr/>
        </p:nvSpPr>
        <p:spPr>
          <a:xfrm>
            <a:off x="10715173" y="3487965"/>
            <a:ext cx="12223102" cy="51398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rtl="1"/>
            <a:r>
              <a:rPr lang="ar-AE" sz="8800" dirty="0"/>
              <a:t>سلامة المشاة:</a:t>
            </a:r>
          </a:p>
          <a:p>
            <a:pPr algn="r" rtl="1"/>
            <a:endParaRPr lang="ar-AE" sz="6000" dirty="0"/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عبور الطريق من الأماكن المخصصة.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النظر في الاتجاهين قبل العبور.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عدم استخدام الهاتف أثناء عبور الشارع.</a:t>
            </a:r>
          </a:p>
        </p:txBody>
      </p:sp>
      <p:pic>
        <p:nvPicPr>
          <p:cNvPr id="3076" name="Picture 4" descr="تحت شعار &quot; للمشاة حق في عبور الطريق&quot; &quot;الد ...">
            <a:extLst>
              <a:ext uri="{FF2B5EF4-FFF2-40B4-BE49-F238E27FC236}">
                <a16:creationId xmlns:a16="http://schemas.microsoft.com/office/drawing/2014/main" id="{55785F41-9A2C-F880-F7B8-67213E90F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725" y="2896717"/>
            <a:ext cx="8193849" cy="632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13862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A6D6E-5A0B-0D09-7F3B-841B712BD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A7DF93B-3AF8-D031-1346-7E1393167F1F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3147B26-C53A-127D-566F-77F513CAF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8634AAD-19B9-F76F-03B1-396C219F3FF3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8E189DF-F2FF-8DA7-6793-14D61D12E6CB}"/>
              </a:ext>
            </a:extLst>
          </p:cNvPr>
          <p:cNvSpPr txBox="1"/>
          <p:nvPr/>
        </p:nvSpPr>
        <p:spPr>
          <a:xfrm>
            <a:off x="10715173" y="3487965"/>
            <a:ext cx="12223102" cy="74174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ar-AE" sz="8800" dirty="0"/>
              <a:t>قانون السير والمرور الاتحادي:</a:t>
            </a:r>
          </a:p>
          <a:p>
            <a:endParaRPr lang="ar-AE" sz="8800" dirty="0"/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يهدف إلى تنظيم الحركة المرورية وتقليل الحوادث.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يشدد العقوبات على المخالفين.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r>
              <a:rPr lang="ar-AE" sz="6000" dirty="0"/>
              <a:t>تم تحديثه لتواكب تطور وسائل النقل.</a:t>
            </a:r>
          </a:p>
          <a:p>
            <a:pPr marL="1143000" indent="-1143000" algn="r" rtl="1">
              <a:buFont typeface="Wingdings" panose="05000000000000000000" pitchFamily="2" charset="2"/>
              <a:buChar char="Ø"/>
            </a:pPr>
            <a:endParaRPr lang="ar-AE" sz="6000" dirty="0"/>
          </a:p>
        </p:txBody>
      </p:sp>
    </p:spTree>
    <p:extLst>
      <p:ext uri="{BB962C8B-B14F-4D97-AF65-F5344CB8AC3E}">
        <p14:creationId xmlns:p14="http://schemas.microsoft.com/office/powerpoint/2010/main" val="107577457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14E09-B0D1-067E-BAFF-4A1A1B4F5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BE88656-C477-0008-0AE5-6B48DEF891F6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B3B4A07-A6BD-5914-0E1D-00686777D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3ACB047-CB9E-57C2-D040-786211C137AA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pic>
        <p:nvPicPr>
          <p:cNvPr id="2" name="��السلامة المرورية 4 �">
            <a:hlinkClick r:id="" action="ppaction://media"/>
            <a:extLst>
              <a:ext uri="{FF2B5EF4-FFF2-40B4-BE49-F238E27FC236}">
                <a16:creationId xmlns:a16="http://schemas.microsoft.com/office/drawing/2014/main" id="{2D737D07-0208-0441-E1CF-87A46F3CCF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07360" y="1691640"/>
            <a:ext cx="18369280" cy="1033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644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93B18-061E-2E8E-13F6-040D84768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7E891E9-1AA1-288C-C564-9157B95327FB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E504081-3410-52BD-09EB-C040E248D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BB9C206-6897-CD46-C127-5335C56C1927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3199B5DD-4546-FD45-DFC2-005385A95EB0}"/>
              </a:ext>
            </a:extLst>
          </p:cNvPr>
          <p:cNvSpPr txBox="1"/>
          <p:nvPr/>
        </p:nvSpPr>
        <p:spPr>
          <a:xfrm>
            <a:off x="2823028" y="3246435"/>
            <a:ext cx="18737943" cy="7223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1" anchor="ctr">
            <a:spAutoFit/>
          </a:bodyPr>
          <a:lstStyle/>
          <a:p>
            <a:r>
              <a:rPr lang="ar-AE" sz="8000" dirty="0">
                <a:solidFill>
                  <a:srgbClr val="9C8E80"/>
                </a:solidFill>
              </a:rPr>
              <a:t>"القيادة مسؤولية وليست مجرد مهارة"</a:t>
            </a:r>
          </a:p>
          <a:p>
            <a:r>
              <a:rPr lang="ar-AE" sz="8000" dirty="0">
                <a:solidFill>
                  <a:srgbClr val="9C8E80"/>
                </a:solidFill>
              </a:rPr>
              <a:t>السلامة تبدأ منك، كن قدوة على الطريق</a:t>
            </a:r>
          </a:p>
          <a:p>
            <a:endParaRPr lang="ar-AE" sz="6000" dirty="0">
              <a:solidFill>
                <a:srgbClr val="9C8E80"/>
              </a:solidFill>
            </a:endParaRPr>
          </a:p>
          <a:p>
            <a:r>
              <a:rPr lang="ar-AE" sz="6000" dirty="0">
                <a:solidFill>
                  <a:srgbClr val="9C8E80"/>
                </a:solidFill>
              </a:rPr>
              <a:t>للتواصل :</a:t>
            </a:r>
          </a:p>
          <a:p>
            <a:pPr marL="857250" indent="-857250" rtl="1">
              <a:buFont typeface="Wingdings" panose="05000000000000000000" pitchFamily="2" charset="2"/>
              <a:buChar char="Ø"/>
            </a:pPr>
            <a:r>
              <a:rPr lang="ar-AE" sz="6000" dirty="0">
                <a:solidFill>
                  <a:srgbClr val="9C8E80"/>
                </a:solidFill>
              </a:rPr>
              <a:t>الحالات الطارئة  999</a:t>
            </a:r>
          </a:p>
          <a:p>
            <a:pPr marL="857250" indent="-857250" rtl="1">
              <a:buFont typeface="Wingdings" panose="05000000000000000000" pitchFamily="2" charset="2"/>
              <a:buChar char="Ø"/>
            </a:pPr>
            <a:r>
              <a:rPr lang="ar-AE" sz="6000" dirty="0">
                <a:solidFill>
                  <a:srgbClr val="9C8E80"/>
                </a:solidFill>
              </a:rPr>
              <a:t>الحالات غير الطارئة 901</a:t>
            </a:r>
          </a:p>
          <a:p>
            <a:r>
              <a:rPr lang="ar-AE" sz="6000" dirty="0">
                <a:solidFill>
                  <a:srgbClr val="9C8E8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403096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6659</TotalTime>
  <Words>275</Words>
  <Application>Microsoft Office PowerPoint</Application>
  <PresentationFormat>Custom</PresentationFormat>
  <Paragraphs>54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Helvetica Light</vt:lpstr>
      <vt:lpstr>Helvetica Neue</vt:lpstr>
      <vt:lpstr>Helvetica Neue Light</vt:lpstr>
      <vt:lpstr>Helvetica Neue Medium</vt:lpstr>
      <vt:lpstr>Wingdings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عائشه عبدالله صالح سليمان الشحى</dc:creator>
  <cp:lastModifiedBy>amna alsuwaidi</cp:lastModifiedBy>
  <cp:revision>64</cp:revision>
  <cp:lastPrinted>2024-12-25T04:35:40Z</cp:lastPrinted>
  <dcterms:modified xsi:type="dcterms:W3CDTF">2025-08-22T13:53:18Z</dcterms:modified>
</cp:coreProperties>
</file>